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8" r:id="rId2"/>
    <p:sldId id="411" r:id="rId3"/>
    <p:sldId id="410" r:id="rId4"/>
    <p:sldId id="430" r:id="rId5"/>
    <p:sldId id="534" r:id="rId6"/>
    <p:sldId id="508" r:id="rId7"/>
    <p:sldId id="499" r:id="rId8"/>
    <p:sldId id="539" r:id="rId9"/>
    <p:sldId id="505" r:id="rId10"/>
    <p:sldId id="519" r:id="rId11"/>
    <p:sldId id="523" r:id="rId12"/>
    <p:sldId id="500" r:id="rId13"/>
    <p:sldId id="502" r:id="rId14"/>
    <p:sldId id="540" r:id="rId15"/>
    <p:sldId id="541" r:id="rId16"/>
    <p:sldId id="513" r:id="rId17"/>
    <p:sldId id="542" r:id="rId18"/>
    <p:sldId id="543" r:id="rId19"/>
    <p:sldId id="518" r:id="rId20"/>
    <p:sldId id="501" r:id="rId21"/>
    <p:sldId id="544" r:id="rId22"/>
    <p:sldId id="515" r:id="rId23"/>
    <p:sldId id="503" r:id="rId24"/>
    <p:sldId id="545" r:id="rId25"/>
    <p:sldId id="546" r:id="rId26"/>
    <p:sldId id="547" r:id="rId27"/>
    <p:sldId id="548" r:id="rId28"/>
    <p:sldId id="549" r:id="rId29"/>
    <p:sldId id="550" r:id="rId30"/>
    <p:sldId id="415" r:id="rId31"/>
    <p:sldId id="551" r:id="rId32"/>
    <p:sldId id="552" r:id="rId33"/>
    <p:sldId id="509" r:id="rId34"/>
    <p:sldId id="510" r:id="rId35"/>
    <p:sldId id="553" r:id="rId36"/>
    <p:sldId id="416" r:id="rId37"/>
    <p:sldId id="525" r:id="rId38"/>
    <p:sldId id="511" r:id="rId39"/>
    <p:sldId id="517" r:id="rId40"/>
    <p:sldId id="512" r:id="rId41"/>
    <p:sldId id="428" r:id="rId42"/>
    <p:sldId id="554" r:id="rId43"/>
    <p:sldId id="429" r:id="rId44"/>
    <p:sldId id="538" r:id="rId45"/>
    <p:sldId id="421" r:id="rId46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9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1380" y="-4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EBA394-6E9B-4A08-A82A-2BF9BE6C8D8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structure/additional/1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finm_infrastructure/ope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809711"/>
            <a:ext cx="12192000" cy="17095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400050" y="1812347"/>
            <a:ext cx="8267700" cy="20621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Ebrima" pitchFamily="2" charset="0"/>
                <a:cs typeface="Times New Roman" panose="02020603050405020304" pitchFamily="18" charset="0"/>
              </a:rPr>
              <a:t>Представление сведений о доходах, расходах, об имуществе и обязательствах имущественного характера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Ebrima" pitchFamily="2" charset="0"/>
                <a:cs typeface="Times New Roman" panose="02020603050405020304" pitchFamily="18" charset="0"/>
              </a:rPr>
              <a:t>за отчетный период 2021 года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89090" y="5056918"/>
            <a:ext cx="5372859" cy="12618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службы и кадровой политики</a:t>
            </a:r>
            <a:b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</a:t>
            </a:r>
            <a:b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Югры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6285090" y="5325922"/>
            <a:ext cx="5372859" cy="6771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профилактики коррупционных и иных правонарушений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58" y="1222243"/>
            <a:ext cx="1029731" cy="8229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23950" y="784077"/>
            <a:ext cx="9963150" cy="83098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СПО «Справки БК»</a:t>
            </a:r>
          </a:p>
          <a:p>
            <a:pPr algn="ctr"/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123950" y="1924659"/>
            <a:ext cx="996315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А5, 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использовать двустороннюю печать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123950" y="2693334"/>
            <a:ext cx="996315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БК» разработано ФСО России, а не Минтрудом России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1123950" y="4474633"/>
            <a:ext cx="9963150" cy="807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общаемся», «не поддерживаем контакт» должны оцениваться критически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1123949" y="3381375"/>
            <a:ext cx="9963151" cy="832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подать справку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14426" y="784075"/>
            <a:ext cx="9944100" cy="4616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бщие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1123950" y="2588314"/>
            <a:ext cx="99441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1114425" y="3373752"/>
            <a:ext cx="9944099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1123950" y="1561578"/>
            <a:ext cx="9944100" cy="84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.XSB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файла не отменяет необходимость представить справку в бумажном варианте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1114425" y="4184675"/>
            <a:ext cx="9944100" cy="863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81100" y="784075"/>
            <a:ext cx="9839325" cy="4616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декларации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21096" y="2622244"/>
            <a:ext cx="9199330" cy="79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8" y="1819669"/>
            <a:ext cx="9199327" cy="549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беззаявительном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643828" y="2547562"/>
            <a:ext cx="9376598" cy="84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81100" y="1632678"/>
            <a:ext cx="46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1100" y="2556008"/>
            <a:ext cx="46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1181100" y="4245403"/>
            <a:ext cx="983932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это обыденное понимание; по факту это применение специального налогового режима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«Налог на профессиональный доход»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1181100" y="5273525"/>
            <a:ext cx="9839325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</a:p>
        </p:txBody>
      </p: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14425" y="784075"/>
            <a:ext cx="9991725" cy="3693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114425" y="1647446"/>
            <a:ext cx="9991725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114425" y="2305050"/>
            <a:ext cx="9991725" cy="77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кешбэк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сервис»)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114425" y="3257550"/>
            <a:ext cx="9991725" cy="514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114425" y="3981450"/>
            <a:ext cx="9991725" cy="1028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БК» (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http://www.kremlin.ru/structure/additional/12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sz="1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76325" y="784075"/>
            <a:ext cx="10029825" cy="3693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1296267"/>
            <a:ext cx="6496528" cy="47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04900" y="784075"/>
            <a:ext cx="9953625" cy="46165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60" y="4421255"/>
            <a:ext cx="3644265" cy="49364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1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41099" y="3409950"/>
            <a:ext cx="6120000" cy="811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41099" y="5270613"/>
            <a:ext cx="6120000" cy="492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104900" y="1647446"/>
            <a:ext cx="9953625" cy="576000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333625"/>
            <a:ext cx="6835810" cy="885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9"/>
            <a:ext cx="6838384" cy="48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40103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6326" y="784077"/>
            <a:ext cx="10001250" cy="6463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 форму справки)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076326" y="2373901"/>
            <a:ext cx="10001250" cy="845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076326" y="3907426"/>
            <a:ext cx="10001250" cy="893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391334" y="2442853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03335" y="4000191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2526" y="784077"/>
            <a:ext cx="9925050" cy="46164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102284" y="1507126"/>
            <a:ext cx="992505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Минтруда России от 19.04.2021 № 28-6/10/В-4623)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1083234" y="2208081"/>
            <a:ext cx="9975292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Больничные и проч. аналогичные выплаты необходимо указывать (до вычета налога);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можно узнать в личном кабинете ФСС или в ЕПГУ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1083234" y="2937611"/>
            <a:ext cx="992505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необходимости отражения дохода смотрим на то, кто является собственником, а не на чей счет они зачислены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1083234" y="3733832"/>
            <a:ext cx="9925050" cy="304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выигрышей в лотерею и проч. указывается выигрыш целиком: без вычета, например, ставки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1083234" y="4202292"/>
            <a:ext cx="9925050" cy="30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выплаты подлежат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1083233" y="4641179"/>
            <a:ext cx="9925051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1083232" y="5295900"/>
            <a:ext cx="9925051" cy="981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ценных бумаг,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ИИС, необходимо узнавать у брокера или управляющей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4228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6320" y="784076"/>
            <a:ext cx="10096500" cy="46164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036320" y="1707151"/>
            <a:ext cx="100965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1 указывается любой доход вне зависимости от размера,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полученный в качестве подарка на день рождения или иной праздник (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16 п. 60 Методических рекомендаций)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1036320" y="2533650"/>
            <a:ext cx="10096500" cy="171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презюмируется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средства не являются возвратными.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документы предусмотрены в разделах 2 и 4 справки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1036320" y="4474846"/>
            <a:ext cx="10096500" cy="990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39766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089661" y="1376771"/>
            <a:ext cx="9997439" cy="724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1089660" y="2243095"/>
            <a:ext cx="9997441" cy="367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в виде кредитов (займов) в разделе 1 справки не указываются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1089660" y="2787472"/>
            <a:ext cx="999744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1089660" y="3530853"/>
            <a:ext cx="9997441" cy="381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сдачи квартиры в аренду подлежит отражению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1089661" y="4905159"/>
            <a:ext cx="9997440" cy="343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компенсаций общее правило: если есть отчетность, то не доход, если отчетности нет, то доход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1089660" y="784077"/>
            <a:ext cx="9997440" cy="461649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1089661" y="4016627"/>
            <a:ext cx="9997440" cy="755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(см. п. 63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3706681" y="975408"/>
            <a:ext cx="4707805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576532" y="3496690"/>
            <a:ext cx="4118239" cy="1167596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47561" y="1856784"/>
            <a:ext cx="4118239" cy="1095966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быть внимательным: сверяться с документами, заполнять все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1" y="2547642"/>
            <a:ext cx="4118400" cy="1233783"/>
          </a:xfrm>
          <a:prstGeom prst="hexagon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формальной логики: есть уведомление об иной оплачиваемой работе,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65800" y="4238625"/>
            <a:ext cx="4118400" cy="1209675"/>
          </a:xfrm>
          <a:prstGeom prst="hexagon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«Уникальная» ситуация: приложите сразу подтверждающие документы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76" y="975408"/>
            <a:ext cx="1840230" cy="12268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2520" y="784075"/>
            <a:ext cx="9989820" cy="46165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112520" y="2453602"/>
            <a:ext cx="9989820" cy="732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1112520" y="3245186"/>
            <a:ext cx="9989820" cy="461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1112520" y="3772540"/>
            <a:ext cx="9989820" cy="578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 несовершеннолетнего ребенка при расчете общего дохода не учитывается, но может являться источником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1104900" y="4455699"/>
            <a:ext cx="9989820" cy="62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1112520" y="5204122"/>
            <a:ext cx="9974580" cy="495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супругой (супругом)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декларанта сделка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совершена до брака, то такая сделка не отражается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945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1094947" y="5753100"/>
            <a:ext cx="9989820" cy="52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лицом сделка совершена до поступления на службу (работу), то такая сделка не отражается</a:t>
            </a: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8240" y="784075"/>
            <a:ext cx="9921240" cy="1015647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Указ Президента Российской Федерации от 10 декабря 2020 г. № 778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 форму справки)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1234440" y="2135466"/>
            <a:ext cx="9845040" cy="119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1188720" y="3690940"/>
            <a:ext cx="9845040" cy="90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праву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1188720" y="4842514"/>
            <a:ext cx="9921240" cy="90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</p:spTree>
    <p:extLst>
      <p:ext uri="{BB962C8B-B14F-4D97-AF65-F5344CB8AC3E}">
        <p14:creationId xmlns:p14="http://schemas.microsoft.com/office/powerpoint/2010/main" val="7396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43000" y="784077"/>
            <a:ext cx="9921240" cy="461649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Сведения 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1143000" y="1727247"/>
            <a:ext cx="10096500" cy="1025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1143000" y="4993481"/>
            <a:ext cx="10096500" cy="30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раздел 2 справки не является сам по себе основанием для осуществления контроля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1143000" y="2927397"/>
            <a:ext cx="10096500" cy="520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анализа можно пользоваться открытыми источниками)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1143000" y="3565572"/>
            <a:ext cx="10096500" cy="69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 230-ФЗ предусмотрен конкретный перечень сделок, которые требуют отражения в справке. При определении стоимости смотрим на объект приобретения, дополнительные услуги / товары не учитываются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1143000" y="4337097"/>
            <a:ext cx="10096500" cy="511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(если есть обоснованные сомнения, то проводим контроль)</a:t>
            </a: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330827" y="2521371"/>
            <a:ext cx="2520000" cy="75203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27760" y="801802"/>
            <a:ext cx="9928860" cy="46165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7"/>
            <a:ext cx="8028603" cy="546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  (сведения,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содержащиеся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ЕГРН)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5" y="3194490"/>
            <a:ext cx="8028604" cy="327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5" y="3628454"/>
            <a:ext cx="8028604" cy="264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5" y="4053387"/>
            <a:ext cx="8028603" cy="477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долевая собственность МКД или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садоводства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огородничества)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1" y="1399446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3" y="4710577"/>
            <a:ext cx="8028605" cy="410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318760"/>
            <a:ext cx="8028605" cy="60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330827" y="2521371"/>
            <a:ext cx="2520000" cy="75203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20140" y="801802"/>
            <a:ext cx="9913620" cy="46165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8" y="2705187"/>
            <a:ext cx="7944782" cy="387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Регистрирующие органы по компетенции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7" y="3273402"/>
            <a:ext cx="7944784" cy="575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58241" y="677516"/>
            <a:ext cx="9913620" cy="646315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 форму справки)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5" y="1336509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4900" y="4779415"/>
            <a:ext cx="996696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&lt;2&gt;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</p:spTree>
    <p:extLst>
      <p:ext uri="{BB962C8B-B14F-4D97-AF65-F5344CB8AC3E}">
        <p14:creationId xmlns:p14="http://schemas.microsoft.com/office/powerpoint/2010/main" val="1451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04901" y="677516"/>
            <a:ext cx="9966960" cy="338538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Утилитарные цифровые права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4900" y="1178808"/>
            <a:ext cx="996696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104902" y="1792654"/>
            <a:ext cx="9966960" cy="513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https://www.cbr.ru/finm_infrastructure/oper/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60" y="2489388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0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65861" y="677516"/>
            <a:ext cx="9867900" cy="584759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 форму справки)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09555"/>
            <a:ext cx="8324850" cy="33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5862" y="5045839"/>
            <a:ext cx="98679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&lt;1&gt;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&lt;2&gt;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4883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81100" y="677516"/>
            <a:ext cx="9829800" cy="830981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 г. № 259-ФЗ 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Российской Федерации"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314450" y="1918335"/>
            <a:ext cx="2209800" cy="55245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валюта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1100" y="2668608"/>
            <a:ext cx="98298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денежной единицей Российской Федерации,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168" lvl="2" indent="-342900">
              <a:buFont typeface="Wingdings"/>
              <a:buChar char="Ø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денежной единицей иностранного государства и (или)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168" lvl="2" indent="-342900">
              <a:buFont typeface="Wingdings"/>
              <a:buChar char="Ø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денежной или расчетной единицей,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в качестве инвестиций </a:t>
            </a:r>
            <a:endParaRPr 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 отношении которых отсутствует лицо, обязанное перед каждым обладателем таких электронных данных, 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</a:p>
        </p:txBody>
      </p:sp>
    </p:spTree>
    <p:extLst>
      <p:ext uri="{BB962C8B-B14F-4D97-AF65-F5344CB8AC3E}">
        <p14:creationId xmlns:p14="http://schemas.microsoft.com/office/powerpoint/2010/main" val="1726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076326" y="677516"/>
            <a:ext cx="10048876" cy="584759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 форму справки)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11655"/>
            <a:ext cx="10048876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47750" y="830569"/>
            <a:ext cx="1011555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8" y="1463959"/>
            <a:ext cx="4707805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14425" y="3074502"/>
            <a:ext cx="4653553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14425" y="2095529"/>
            <a:ext cx="4652626" cy="875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14425" y="3753653"/>
            <a:ext cx="4652001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14425" y="4436329"/>
            <a:ext cx="465137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4771240" cy="87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477124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14425" y="5119004"/>
            <a:ext cx="4652627" cy="729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477124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477124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4771240" cy="729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отражения мер государственной поддержки,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связи с распространением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273980" y="3566908"/>
            <a:ext cx="2520000" cy="69076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43000" y="819206"/>
            <a:ext cx="987552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0" y="3463983"/>
            <a:ext cx="7967879" cy="793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организация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43001" y="2650530"/>
            <a:ext cx="9875520" cy="685436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80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386423"/>
            <a:ext cx="6948000" cy="76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1092032" y="5235265"/>
            <a:ext cx="9875520" cy="99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Банком России издано Указание от 27 мая 2021 г. № 5798-У,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20140" y="819206"/>
            <a:ext cx="994410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20140" y="1364655"/>
            <a:ext cx="9944100" cy="791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12521" y="2320290"/>
            <a:ext cx="9951720" cy="445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04899" y="2955330"/>
            <a:ext cx="9959341" cy="763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04899" y="3928785"/>
            <a:ext cx="9944101" cy="749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04899" y="4903253"/>
            <a:ext cx="9944101" cy="374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4943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20140" y="819206"/>
            <a:ext cx="991362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095380" y="1364655"/>
            <a:ext cx="9938380" cy="445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20141" y="2002830"/>
            <a:ext cx="9898380" cy="445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20140" y="2612430"/>
            <a:ext cx="9913620" cy="7403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20140" y="3492997"/>
            <a:ext cx="9913620" cy="287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20141" y="3974505"/>
            <a:ext cx="9913620" cy="374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120140" y="4603155"/>
            <a:ext cx="9898381" cy="374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Номинальный счет подлежит отражению, а ссудный счет и счет брокера нет</a:t>
            </a:r>
          </a:p>
        </p:txBody>
      </p:sp>
    </p:spTree>
    <p:extLst>
      <p:ext uri="{BB962C8B-B14F-4D97-AF65-F5344CB8AC3E}">
        <p14:creationId xmlns:p14="http://schemas.microsoft.com/office/powerpoint/2010/main" val="27796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43000" y="791422"/>
            <a:ext cx="9867900" cy="46165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1143001" y="1580891"/>
            <a:ext cx="9867900" cy="514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1143000" y="2202080"/>
            <a:ext cx="9867901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1028699" y="2977625"/>
            <a:ext cx="1831487" cy="565676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2860186" y="2983449"/>
            <a:ext cx="8150715" cy="788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ЕГРЮЛ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1514476" y="4052500"/>
            <a:ext cx="5829299" cy="342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Императивного запрета на приобретения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бумаг нет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2424519" y="4734998"/>
            <a:ext cx="3595282" cy="37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2424518" y="5236124"/>
            <a:ext cx="4690657" cy="37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2424518" y="5724033"/>
            <a:ext cx="8217901" cy="37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(при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81100" y="791422"/>
            <a:ext cx="979932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1181101" y="2760122"/>
            <a:ext cx="979932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1" y="3278869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1181100" y="4666290"/>
            <a:ext cx="9799321" cy="96431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номинальной стоимости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85" y="14011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35380" y="791422"/>
            <a:ext cx="992124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1135380" y="1208437"/>
            <a:ext cx="9921240" cy="1569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28" tIns="45712" rIns="91428" bIns="45712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1135380" y="2856262"/>
            <a:ext cx="9921240" cy="584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28" tIns="45712" rIns="91428" bIns="45712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подлежат ценные бумаги, находящиеся в собственности,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приобретенные с помощью брокера или управляющей компании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1135379" y="3627787"/>
            <a:ext cx="9921241" cy="2062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28" tIns="45712" rIns="91428" bIns="45712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33569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143000" y="791423"/>
            <a:ext cx="989076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5" y="2949208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143000" y="1479292"/>
            <a:ext cx="989076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1143000" y="3922279"/>
            <a:ext cx="9890760" cy="421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1143000" y="4479263"/>
            <a:ext cx="9890760" cy="345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1143000" y="2093173"/>
            <a:ext cx="9890760" cy="691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1143000" y="5004326"/>
            <a:ext cx="9890760" cy="764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1" y="0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127760" y="791423"/>
            <a:ext cx="990600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127760" y="1479292"/>
            <a:ext cx="990600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6.1. Объекты недвижимого имущества, находящиеся 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1127761" y="2251000"/>
            <a:ext cx="9906000" cy="93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1143000" y="3329940"/>
            <a:ext cx="9906001" cy="977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об объектах незавершенного строительства;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1127760" y="4940665"/>
            <a:ext cx="9906001" cy="995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наличия права собственности)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1127761" y="4461512"/>
            <a:ext cx="9906000" cy="323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127760" y="791423"/>
            <a:ext cx="991362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127760" y="1353859"/>
            <a:ext cx="9913620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1127760" y="1817149"/>
            <a:ext cx="9913620" cy="691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73" y="2605084"/>
            <a:ext cx="7715251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127760" y="4400876"/>
            <a:ext cx="8147734" cy="23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1127759" y="3900429"/>
            <a:ext cx="9913621" cy="366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127760" y="4736381"/>
            <a:ext cx="8147734" cy="302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127758" y="5152339"/>
            <a:ext cx="8147735" cy="23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127760" y="5553514"/>
            <a:ext cx="8147734" cy="23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147718" y="791423"/>
            <a:ext cx="9908902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147718" y="1353859"/>
            <a:ext cx="9908902" cy="40009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6.2. Срочные обязательства финансового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1147718" y="3840480"/>
            <a:ext cx="9908902" cy="82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 п. 184 Методических рекомендаций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1147718" y="4752975"/>
            <a:ext cx="9908903" cy="436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1147719" y="2611593"/>
            <a:ext cx="9908902" cy="434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правилу, если денежные средства на счет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эксроу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зачислены, то застройщик еще ничего не должен (надо смотреть договор)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1147718" y="1987450"/>
            <a:ext cx="9908902" cy="501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1147718" y="3217402"/>
            <a:ext cx="9908902" cy="497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1150620" y="5333794"/>
            <a:ext cx="9906001" cy="525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финансовой аренды (лизинг) отражается в справке (см.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п. 179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38226" y="830569"/>
            <a:ext cx="1015365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38225" y="3510178"/>
            <a:ext cx="4719485" cy="438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необходимости отражать «туристический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кешбэк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«детский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кешбэк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4798705" cy="9888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Множественность лиц в сделке может потребовать заполнения раздела 2 справки, если из договора нельзя определить их доли и внесенные суммы</a:t>
            </a:r>
            <a:endParaRPr lang="ru-RU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82058" y="4001197"/>
            <a:ext cx="482093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82058" y="3282992"/>
            <a:ext cx="4798705" cy="512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Подвесной лодочный мотор не подлежит отражению в справке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93171" y="4852575"/>
            <a:ext cx="482093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1038225" y="4782394"/>
            <a:ext cx="4747299" cy="716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1038225" y="2097260"/>
            <a:ext cx="4719485" cy="121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8226" y="4138367"/>
            <a:ext cx="4727574" cy="463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заполняется в случае внесения на счет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эскроу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суммы, превышающей трехлетний доход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135380" y="791422"/>
            <a:ext cx="9921240" cy="1015647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1135381" y="1988819"/>
            <a:ext cx="9921240" cy="789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1135380" y="3755648"/>
            <a:ext cx="992124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135380" y="4597370"/>
            <a:ext cx="1760220" cy="325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дарения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135381" y="5021052"/>
            <a:ext cx="3246119" cy="320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о разделе имущества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135381" y="5471052"/>
            <a:ext cx="4244339" cy="30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(соглашение) об определении долей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4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1135381" y="5931968"/>
            <a:ext cx="4716287" cy="32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брачный договор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4493329" cy="4482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уничтоженные объекты имущества не подлежат отражению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0" y="5293183"/>
            <a:ext cx="4493329" cy="294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мены не подлежит отражению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9" y="4733052"/>
            <a:ext cx="0" cy="14149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27761" y="830569"/>
            <a:ext cx="9928860" cy="707886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 форму справки)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09750" y="3487756"/>
            <a:ext cx="9372599" cy="1114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333500" y="2295525"/>
            <a:ext cx="2133600" cy="561975"/>
          </a:xfrm>
          <a:prstGeom prst="homePlat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228725" y="3487756"/>
            <a:ext cx="428625" cy="111472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76325" y="830568"/>
            <a:ext cx="10077450" cy="461665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6325" y="3534440"/>
            <a:ext cx="4794684" cy="1123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76324" y="6045614"/>
            <a:ext cx="4794684" cy="28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76325" y="1849457"/>
            <a:ext cx="4794684" cy="577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Квартира, в которой зарегистрировано лицо,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76325" y="4779243"/>
            <a:ext cx="4794684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610698"/>
            <a:ext cx="481226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1" y="4948486"/>
            <a:ext cx="4812264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6324" y="2465513"/>
            <a:ext cx="4798291" cy="969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сведений о членах семьи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12266" cy="577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указана информация о денежных средствах полученных по «трейд-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12266" cy="577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6"/>
            <a:ext cx="4812266" cy="97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1076325" y="5415610"/>
            <a:ext cx="4794684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1226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38917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35380" y="830569"/>
            <a:ext cx="9906000" cy="461665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4"/>
            <a:ext cx="4894944" cy="312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2048" y="1519350"/>
            <a:ext cx="4719332" cy="1320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714385" cy="1101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35378" y="3520322"/>
            <a:ext cx="4734573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35380" y="4178892"/>
            <a:ext cx="4734572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остатки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счетам (особенно в части кредитов и овердрафтов)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35380" y="1516156"/>
            <a:ext cx="4734573" cy="577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Неуказание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автомобиля, находящегося в угоне или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неснятого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35380" y="2839681"/>
            <a:ext cx="4734572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Неуказание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35379" y="2159040"/>
            <a:ext cx="4734573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719332" cy="577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1135380" y="2952749"/>
            <a:ext cx="9890760" cy="216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 algn="just">
              <a:buFontTx/>
              <a:buChar char="-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супругам и несовершеннолетним детям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супруг (супругов) и несовершеннолетних детей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1135380" y="791424"/>
            <a:ext cx="9890760" cy="1015647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7 мая 2013 г. № 79-ФЗ </a:t>
            </a:r>
          </a:p>
          <a:p>
            <a:pPr algn="ctr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1135380" y="1993318"/>
            <a:ext cx="9890760" cy="864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любая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запрещены для лиц, указанных в Федеральном законе от 7 мая 2013 г. № 79-ФЗ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1135380" y="5229225"/>
            <a:ext cx="9890760" cy="742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43941" y="629300"/>
            <a:ext cx="10119360" cy="461665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Контакты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73261"/>
              </p:ext>
            </p:extLst>
          </p:nvPr>
        </p:nvGraphicFramePr>
        <p:xfrm>
          <a:off x="1038225" y="1179015"/>
          <a:ext cx="10134600" cy="466933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643254"/>
                <a:gridCol w="3491346"/>
              </a:tblGrid>
              <a:tr h="100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Косенок Дарья Сергеевна –</a:t>
                      </a:r>
                      <a:r>
                        <a:rPr lang="ru-RU" sz="1400" b="1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профилактики коррупционных и иных правонарушений,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(3467) 360-186, доб.: 1725; эл. почта: </a:t>
                      </a:r>
                      <a:r>
                        <a:rPr lang="en-US" sz="1400" b="1" u="sng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KosenokDS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admhmao.ru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sng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г.Сургут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5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Дудов</a:t>
                      </a:r>
                      <a:r>
                        <a:rPr lang="ru-RU" sz="1400" b="1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Владимир Леонидович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консультант отдела профилактики коррупционных и иных правонарушений,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(3467) 360-186, доб.: 1739; эл. почта: </a:t>
                      </a:r>
                      <a:r>
                        <a:rPr lang="en-US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DudovVL@admhmao.ru</a:t>
                      </a:r>
                      <a:endParaRPr lang="ru-RU" sz="1400" b="1" u="sng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Лангепас</a:t>
                      </a:r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Радужный, Октябрьский район, </a:t>
                      </a:r>
                      <a:r>
                        <a:rPr lang="ru-RU" sz="1400" b="1" i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Нефтеюганский</a:t>
                      </a:r>
                      <a:r>
                        <a:rPr lang="ru-RU" sz="14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1400" b="1" i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Нижневартовский</a:t>
                      </a:r>
                      <a:r>
                        <a:rPr lang="ru-RU" sz="14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6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Юровских 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Ирина Викторовна – консультант отдела профилактики коррупционных и иных правонарушений,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(3467) 360-186, доб.: 172</a:t>
                      </a:r>
                      <a:r>
                        <a:rPr lang="en-US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эл. почта: </a:t>
                      </a:r>
                      <a:r>
                        <a:rPr lang="en-US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YurovskihIV@admhmao.ru</a:t>
                      </a: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Кондинский район,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г.Нефтеюганск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г.Мегион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г.Пыть-Ях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9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Шнейдмиллер </a:t>
                      </a: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 Валерьевна – главный специалист-эксперт отдела профилактики коррупционных и иных правонарушений,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(3467) 360-186, доб.: 1727; эл. почта: </a:t>
                      </a:r>
                      <a:r>
                        <a:rPr lang="en-US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SchneijdmillerMV@admhmao.ru</a:t>
                      </a:r>
                      <a:endParaRPr lang="ru-RU" sz="1400" b="1" u="sng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Белоярский район,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г.Нижневартовск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г.Югорск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г.Когалым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2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Чеканов Роман Юрьевич – главный специалист-эксперт отдела профилактики коррупционных и иных правонарушений,</a:t>
                      </a:r>
                      <a:endParaRPr lang="en-US" sz="1400" b="1" u="sng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(3467) 360-186, доб.: 1717, эл. почта: </a:t>
                      </a:r>
                      <a:r>
                        <a:rPr lang="en-US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ChekanovRY@admhmao.ru</a:t>
                      </a:r>
                      <a:endParaRPr lang="ru-RU" sz="1400" b="1" u="sng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Ханты-Мансийск, Ханты-Мансийский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1400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Нягань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Советский район</a:t>
                      </a:r>
                      <a:endParaRPr lang="ru-RU" sz="14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042" marR="3204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47750" y="830569"/>
            <a:ext cx="10106025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47751" y="2990850"/>
            <a:ext cx="4719300" cy="1003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7" y="3485277"/>
            <a:ext cx="4761228" cy="473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47749" y="2082490"/>
            <a:ext cx="4719301" cy="699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47750" y="4141963"/>
            <a:ext cx="4718050" cy="76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8" y="2082490"/>
            <a:ext cx="4759978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Доли пользования имуществом на сайте не размещаются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4753701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Созаемщик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9001" y="5091210"/>
            <a:ext cx="4718050" cy="69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92547" y="4141963"/>
            <a:ext cx="4761229" cy="834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2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23170" y="791735"/>
            <a:ext cx="10130606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3" y="3409051"/>
            <a:ext cx="9370783" cy="862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5" y="2606478"/>
            <a:ext cx="9370781" cy="549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4" y="4365510"/>
            <a:ext cx="9375882" cy="79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9370783" cy="79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(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http://www.kremlin.ru/structure/additional/12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613719" y="3334369"/>
            <a:ext cx="9463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613719" y="4291198"/>
            <a:ext cx="9463856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13719" y="5232545"/>
            <a:ext cx="9463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2888" y="2411039"/>
            <a:ext cx="50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07357" y="3348325"/>
            <a:ext cx="57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18419" y="4301092"/>
            <a:ext cx="50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691" y="5232545"/>
            <a:ext cx="50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4" y="4365510"/>
            <a:ext cx="843301" cy="7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5" y="1723351"/>
            <a:ext cx="9370781" cy="549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 flipV="1">
            <a:off x="1613719" y="2455467"/>
            <a:ext cx="9463856" cy="422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1118419" y="1536360"/>
            <a:ext cx="5008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85851" y="784075"/>
            <a:ext cx="10039350" cy="4616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 декларацией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9838912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декларационной кампании 2022 года: 1 (30) апреля 2022 года соответственно;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решения о переносе не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принимались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440788"/>
            <a:ext cx="9838912" cy="10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57451"/>
            <a:ext cx="9838912" cy="790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776029"/>
            <a:ext cx="9838912" cy="828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справки утверждается НПА;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76325" y="784075"/>
            <a:ext cx="10067925" cy="4616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167018" y="2578934"/>
            <a:ext cx="9857961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181306" y="4125339"/>
            <a:ext cx="9857961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дефекты печати в виде полос, пятен (при дефектах барабана или картриджа принтера)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167019" y="3417108"/>
            <a:ext cx="9857961" cy="4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печати справок используется лазерный принтер, обеспечивающий качественную печать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181306" y="4935270"/>
            <a:ext cx="985796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наличие подписи и пометок на линейных и двумерных штрих-кодах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181306" y="5628732"/>
            <a:ext cx="985796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рукописные правки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1331159"/>
            <a:ext cx="2495550" cy="1247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317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04900" y="784075"/>
            <a:ext cx="9991725" cy="4616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981033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9810336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не рекомендуется прошивать и фиксировать скрепкой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9810336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обеспечить печать справки и ее заверение в течение одного дня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981033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осуществлять подмену листов справки, листами, напечатанными в иной момент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8058</TotalTime>
  <Words>4546</Words>
  <Application>Microsoft Office PowerPoint</Application>
  <PresentationFormat>Произвольный</PresentationFormat>
  <Paragraphs>379</Paragraphs>
  <Slides>45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1</cp:lastModifiedBy>
  <cp:revision>681</cp:revision>
  <cp:lastPrinted>2019-11-28T21:35:27Z</cp:lastPrinted>
  <dcterms:created xsi:type="dcterms:W3CDTF">2015-10-24T19:54:13Z</dcterms:created>
  <dcterms:modified xsi:type="dcterms:W3CDTF">2022-12-07T06:27:34Z</dcterms:modified>
</cp:coreProperties>
</file>